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2/1/2021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2/1/2021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2/1/2021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2/1/2021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2/1/2021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image2.slideserve.com/3789681/why-we-have-to-study-a-course-in-environmental-studies-l.jp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hyperlink" Target="https://image2.slideserve.com/3789681/slide13-l.jp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image2.slideserve.com/3789681/slide14-l.jp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image2.slideserve.com/3789681/why-should-we-teach-l.jp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image2.slideserve.com/3789681/no-water-drink-thanda-case-study-of-plachimada-l.jpg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image2.slideserve.com/3789681/slide20-l.jp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mp"/><Relationship Id="rId4" Type="http://schemas.openxmlformats.org/officeDocument/2006/relationships/image" Target="../media/image22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mp"/><Relationship Id="rId4" Type="http://schemas.openxmlformats.org/officeDocument/2006/relationships/image" Target="../media/image36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mp"/><Relationship Id="rId5" Type="http://schemas.openxmlformats.org/officeDocument/2006/relationships/image" Target="../media/image41.tmp"/><Relationship Id="rId4" Type="http://schemas.openxmlformats.org/officeDocument/2006/relationships/image" Target="../media/image40.tm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image2.slideserve.com/3789681/objective-of-this-course-l.jp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image2.slideserve.com/3789681/the-three-reasons-for-studying-the-state-of-the-environment-l.jp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>
                <a:latin typeface="Algerian" panose="04020705040A02060702" pitchFamily="82" charset="0"/>
              </a:rPr>
              <a:t>Environmental Studies</a:t>
            </a:r>
            <a:endParaRPr lang="en-IN" sz="4800" dirty="0">
              <a:latin typeface="Algerian" panose="04020705040A0206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lgerian" panose="04020705040A02060702" pitchFamily="82" charset="0"/>
              </a:rPr>
              <a:t>BCHS0201</a:t>
            </a:r>
            <a:endParaRPr lang="en-IN" sz="4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617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201" y="679269"/>
            <a:ext cx="9613861" cy="129858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hlinkClick r:id="rId2" tooltip="why we have to study a course in environmental studies"/>
              </a:rPr>
              <a:t>WHY </a:t>
            </a:r>
            <a:r>
              <a:rPr lang="en-US" b="1" dirty="0">
                <a:hlinkClick r:id="rId2" tooltip="why we have to study a course in environmental studies"/>
              </a:rPr>
              <a:t>WE HAVE TO STUDY A COURSE </a:t>
            </a:r>
            <a:r>
              <a:rPr lang="en-US" b="1" dirty="0" smtClean="0">
                <a:hlinkClick r:id="rId2" tooltip="why we have to study a course in environmental studies"/>
              </a:rPr>
              <a:t>‘</a:t>
            </a:r>
            <a:r>
              <a:rPr lang="en-US" b="1" dirty="0">
                <a:hlinkClick r:id="rId2" tooltip="why we have to study a course in environmental studies"/>
              </a:rPr>
              <a:t>ENVIRONMENTAL</a:t>
            </a:r>
            <a:r>
              <a:rPr lang="en-US" dirty="0"/>
              <a:t> STUDIES’ ???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6002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93"/>
          <a:stretch/>
        </p:blipFill>
        <p:spPr>
          <a:xfrm>
            <a:off x="1763486" y="2018124"/>
            <a:ext cx="8112034" cy="2749820"/>
          </a:xfrm>
        </p:spPr>
      </p:pic>
      <p:sp>
        <p:nvSpPr>
          <p:cNvPr id="5" name="TextBox 4"/>
          <p:cNvSpPr txBox="1"/>
          <p:nvPr/>
        </p:nvSpPr>
        <p:spPr>
          <a:xfrm>
            <a:off x="1071154" y="1149531"/>
            <a:ext cx="5456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1.Legal Obligations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791847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hlinkClick r:id="rId2" tooltip="slide13"/>
              </a:rPr>
              <a:t>2.We </a:t>
            </a:r>
            <a:r>
              <a:rPr lang="en-US" b="1" dirty="0">
                <a:hlinkClick r:id="rId2" tooltip="slide13"/>
              </a:rPr>
              <a:t>are Victims of our own acts</a:t>
            </a:r>
            <a:r>
              <a:rPr lang="en-US" dirty="0"/>
              <a:t> </a:t>
            </a:r>
            <a:endParaRPr lang="en-IN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03" y="1954707"/>
            <a:ext cx="7276011" cy="4862801"/>
          </a:xfrm>
        </p:spPr>
      </p:pic>
    </p:spTree>
    <p:extLst>
      <p:ext uri="{BB962C8B-B14F-4D97-AF65-F5344CB8AC3E}">
        <p14:creationId xmlns:p14="http://schemas.microsoft.com/office/powerpoint/2010/main" val="4006688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hlinkClick r:id="rId2" tooltip="slide14"/>
              </a:rPr>
              <a:t>3. </a:t>
            </a:r>
            <a:r>
              <a:rPr lang="en-US" b="1" dirty="0">
                <a:hlinkClick r:id="rId2" tooltip="slide14"/>
              </a:rPr>
              <a:t>You are going to be Modern day Professionals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Being Modern day Professionals, You will be required to encounter Environment related problems at all levels- Most importantly as Technical Managers directly facing the Society at large.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491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0" y="718457"/>
            <a:ext cx="9613861" cy="1298589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do You Mean by this ? In what way we are responsible ?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/>
          <a:stretch/>
        </p:blipFill>
        <p:spPr>
          <a:xfrm>
            <a:off x="1977249" y="2017046"/>
            <a:ext cx="7297380" cy="4544938"/>
          </a:xfrm>
        </p:spPr>
      </p:pic>
    </p:spTree>
    <p:extLst>
      <p:ext uri="{BB962C8B-B14F-4D97-AF65-F5344CB8AC3E}">
        <p14:creationId xmlns:p14="http://schemas.microsoft.com/office/powerpoint/2010/main" val="4207399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So we are a class of our own.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896195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" r="1070"/>
          <a:stretch/>
        </p:blipFill>
        <p:spPr>
          <a:xfrm>
            <a:off x="2090058" y="1959428"/>
            <a:ext cx="7249886" cy="4717481"/>
          </a:xfrm>
        </p:spPr>
      </p:pic>
    </p:spTree>
    <p:extLst>
      <p:ext uri="{BB962C8B-B14F-4D97-AF65-F5344CB8AC3E}">
        <p14:creationId xmlns:p14="http://schemas.microsoft.com/office/powerpoint/2010/main" val="2531723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linkClick r:id="rId2" tooltip="why should we teach"/>
              </a:rPr>
              <a:t>WHY SHOULD WE TEACH !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 </a:t>
            </a:r>
            <a:r>
              <a:rPr lang="en-US" sz="3600" dirty="0"/>
              <a:t>“If you plan for one year, plant paddy</a:t>
            </a:r>
            <a:r>
              <a:rPr lang="en-US" sz="3600" dirty="0" smtClean="0"/>
              <a:t>. </a:t>
            </a:r>
            <a:r>
              <a:rPr lang="en-US" sz="3600" dirty="0"/>
              <a:t>If you plan for ten years, plant trees. But if you plan for hundred years, educate people.”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801588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linkClick r:id="rId2" tooltip="no water drink thanda case study of plachimada"/>
              </a:rPr>
              <a:t>No Water? Drink </a:t>
            </a:r>
            <a:r>
              <a:rPr lang="en-US" b="1" dirty="0" err="1">
                <a:hlinkClick r:id="rId2" tooltip="no water drink thanda case study of plachimada"/>
              </a:rPr>
              <a:t>Thanda!Case</a:t>
            </a:r>
            <a:r>
              <a:rPr lang="en-US" b="1" dirty="0">
                <a:hlinkClick r:id="rId2" tooltip="no water drink thanda case study of plachimada"/>
              </a:rPr>
              <a:t> Study of </a:t>
            </a:r>
            <a:r>
              <a:rPr lang="en-US" b="1" dirty="0" err="1">
                <a:hlinkClick r:id="rId2" tooltip="no water drink thanda case study of plachimada"/>
              </a:rPr>
              <a:t>Plachimada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1028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495006"/>
            <a:ext cx="10253941" cy="3676315"/>
          </a:xfrm>
        </p:spPr>
        <p:txBody>
          <a:bodyPr/>
          <a:lstStyle/>
          <a:p>
            <a:r>
              <a:rPr lang="en-US" dirty="0">
                <a:hlinkClick r:id="rId2" tooltip="slide20"/>
              </a:rPr>
              <a:t>HENCE THERE IS AN URGENT NEED TO UNDERSTAND THE PROBLEMS WE</a:t>
            </a:r>
            <a:r>
              <a:rPr lang="en-US" dirty="0"/>
              <a:t> ARE FACING AND FORESEE THE CALAMITIES THAT MAY FALL ON US IF WE DO NOT </a:t>
            </a:r>
            <a:r>
              <a:rPr lang="en-US" dirty="0" smtClean="0"/>
              <a:t>TAKE CARE OF </a:t>
            </a:r>
            <a:r>
              <a:rPr lang="en-US" dirty="0"/>
              <a:t>THE </a:t>
            </a:r>
            <a:r>
              <a:rPr lang="en-US" dirty="0" smtClean="0"/>
              <a:t>LOGICAL </a:t>
            </a:r>
            <a:r>
              <a:rPr lang="en-US" dirty="0"/>
              <a:t>WARNINGS.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rgbClr val="002060"/>
                </a:solidFill>
              </a:rPr>
              <a:t>WISE </a:t>
            </a:r>
            <a:r>
              <a:rPr lang="en-US" dirty="0">
                <a:solidFill>
                  <a:srgbClr val="002060"/>
                </a:solidFill>
              </a:rPr>
              <a:t>PEOPLE </a:t>
            </a:r>
            <a:r>
              <a:rPr lang="en-US" dirty="0" smtClean="0">
                <a:solidFill>
                  <a:srgbClr val="002060"/>
                </a:solidFill>
              </a:rPr>
              <a:t>SAY BETTER </a:t>
            </a:r>
            <a:r>
              <a:rPr lang="en-US" dirty="0">
                <a:solidFill>
                  <a:srgbClr val="002060"/>
                </a:solidFill>
              </a:rPr>
              <a:t>TO BE LATE THAN NEVER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286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IN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90" y="3030583"/>
            <a:ext cx="10395674" cy="2455817"/>
          </a:xfr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719946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EVS</a:t>
            </a:r>
            <a:endParaRPr lang="en-IN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57" y="2135672"/>
            <a:ext cx="9000309" cy="4670568"/>
          </a:xfrm>
        </p:spPr>
      </p:pic>
    </p:spTree>
    <p:extLst>
      <p:ext uri="{BB962C8B-B14F-4D97-AF65-F5344CB8AC3E}">
        <p14:creationId xmlns:p14="http://schemas.microsoft.com/office/powerpoint/2010/main" val="2962535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Environmental Problems</a:t>
            </a:r>
            <a:endParaRPr lang="en-IN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31" y="1991986"/>
            <a:ext cx="7824651" cy="4900028"/>
          </a:xfrm>
        </p:spPr>
      </p:pic>
    </p:spTree>
    <p:extLst>
      <p:ext uri="{BB962C8B-B14F-4D97-AF65-F5344CB8AC3E}">
        <p14:creationId xmlns:p14="http://schemas.microsoft.com/office/powerpoint/2010/main" val="291434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warming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7807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87" y="554423"/>
            <a:ext cx="8499644" cy="6302385"/>
          </a:xfrm>
        </p:spPr>
      </p:pic>
    </p:spTree>
    <p:extLst>
      <p:ext uri="{BB962C8B-B14F-4D97-AF65-F5344CB8AC3E}">
        <p14:creationId xmlns:p14="http://schemas.microsoft.com/office/powerpoint/2010/main" val="987325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Resource Depletion</a:t>
            </a:r>
            <a:endParaRPr lang="en-IN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0" y="2164122"/>
            <a:ext cx="3305636" cy="2324424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79" y="1601096"/>
            <a:ext cx="4502638" cy="3450475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66" y="4661252"/>
            <a:ext cx="4519748" cy="219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97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Improper Waste Disposal</a:t>
            </a:r>
            <a:endParaRPr lang="en-IN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48" y="2192478"/>
            <a:ext cx="3258846" cy="2039888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252" y="2192478"/>
            <a:ext cx="3205093" cy="1913833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259" y="2192478"/>
            <a:ext cx="2295845" cy="2152950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182" y="4736098"/>
            <a:ext cx="2600688" cy="20100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3582" y="4529163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Dumping of domestic waste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6050870" y="4345428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Sewage Waste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9711158" y="455143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Plastic abuse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6557554" y="638773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Industrial Chimney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7119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Climate change</a:t>
            </a:r>
            <a:br>
              <a:rPr lang="en-US" dirty="0" smtClean="0"/>
            </a:br>
            <a:r>
              <a:rPr lang="en-US" dirty="0" smtClean="0"/>
              <a:t>(1. Natural Causes)</a:t>
            </a:r>
            <a:endParaRPr lang="en-IN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10" y="2253825"/>
            <a:ext cx="3134162" cy="1857634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10" y="4435109"/>
            <a:ext cx="3134162" cy="1904439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47" y="2040774"/>
            <a:ext cx="4940204" cy="479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91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IN" dirty="0"/>
              <a:t> HUMAN CAUSES (Anthropogenic or</a:t>
            </a:r>
            <a:br>
              <a:rPr lang="en-IN" dirty="0"/>
            </a:br>
            <a:r>
              <a:rPr lang="en-IN" dirty="0"/>
              <a:t>Man-made causes)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99" y="2413686"/>
            <a:ext cx="3341181" cy="2921945"/>
          </a:xfr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962" y="2382506"/>
            <a:ext cx="3492392" cy="2953125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393" y="2382507"/>
            <a:ext cx="3161273" cy="295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03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23" y="2292871"/>
            <a:ext cx="2861050" cy="2357506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69" y="2292872"/>
            <a:ext cx="2859351" cy="235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09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climate change</a:t>
            </a:r>
            <a:endParaRPr lang="en-IN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/>
          <a:stretch/>
        </p:blipFill>
        <p:spPr>
          <a:xfrm>
            <a:off x="2508068" y="2364334"/>
            <a:ext cx="7210698" cy="4169662"/>
          </a:xfrm>
        </p:spPr>
      </p:pic>
    </p:spTree>
    <p:extLst>
      <p:ext uri="{BB962C8B-B14F-4D97-AF65-F5344CB8AC3E}">
        <p14:creationId xmlns:p14="http://schemas.microsoft.com/office/powerpoint/2010/main" val="4095092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62" y="3735977"/>
            <a:ext cx="10315028" cy="1188720"/>
          </a:xfrm>
        </p:spPr>
      </p:pic>
    </p:spTree>
    <p:extLst>
      <p:ext uri="{BB962C8B-B14F-4D97-AF65-F5344CB8AC3E}">
        <p14:creationId xmlns:p14="http://schemas.microsoft.com/office/powerpoint/2010/main" val="2525552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2.Heavy rain fall across the globe</a:t>
            </a:r>
            <a:endParaRPr lang="en-IN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452" y="2054523"/>
            <a:ext cx="4373934" cy="4522623"/>
          </a:xfrm>
        </p:spPr>
      </p:pic>
    </p:spTree>
    <p:extLst>
      <p:ext uri="{BB962C8B-B14F-4D97-AF65-F5344CB8AC3E}">
        <p14:creationId xmlns:p14="http://schemas.microsoft.com/office/powerpoint/2010/main" val="433278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2"/>
          <a:stretch/>
        </p:blipFill>
        <p:spPr>
          <a:xfrm>
            <a:off x="274321" y="2189021"/>
            <a:ext cx="2870048" cy="2353003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/>
          <a:stretch/>
        </p:blipFill>
        <p:spPr>
          <a:xfrm>
            <a:off x="3474720" y="2189020"/>
            <a:ext cx="2901351" cy="2353003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738" y="2189020"/>
            <a:ext cx="2967857" cy="2353003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394" y="2189021"/>
            <a:ext cx="2294345" cy="235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08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Extinct organism of India</a:t>
            </a:r>
            <a:endParaRPr lang="en-IN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0" y="2203741"/>
            <a:ext cx="2553056" cy="2010056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721" y="2241847"/>
            <a:ext cx="2362530" cy="197195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408" y="2203741"/>
            <a:ext cx="2486372" cy="2238687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937" y="2251372"/>
            <a:ext cx="2426457" cy="2237512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85" y="4621478"/>
            <a:ext cx="2638697" cy="21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2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National Environmental Problems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err="1" smtClean="0">
                <a:solidFill>
                  <a:schemeClr val="bg1"/>
                </a:solidFill>
              </a:rPr>
              <a:t>India,s</a:t>
            </a:r>
            <a:r>
              <a:rPr lang="en-US" sz="3200" b="1" dirty="0" smtClean="0">
                <a:solidFill>
                  <a:schemeClr val="bg1"/>
                </a:solidFill>
              </a:rPr>
              <a:t> Food Crisis</a:t>
            </a:r>
          </a:p>
          <a:p>
            <a:r>
              <a:rPr lang="en-US" dirty="0" smtClean="0"/>
              <a:t>Food </a:t>
            </a:r>
            <a:r>
              <a:rPr lang="en-US" dirty="0"/>
              <a:t>Security exists, when all people, at all times, have physical </a:t>
            </a:r>
            <a:r>
              <a:rPr lang="en-US" dirty="0" smtClean="0"/>
              <a:t>and economic </a:t>
            </a:r>
            <a:r>
              <a:rPr lang="en-US" dirty="0"/>
              <a:t>access to sufficient, safe and nutritious food to meet </a:t>
            </a:r>
            <a:r>
              <a:rPr lang="en-US" dirty="0" smtClean="0"/>
              <a:t>their dietary </a:t>
            </a:r>
            <a:r>
              <a:rPr lang="en-US" dirty="0"/>
              <a:t>needs and food preference for an active and healthy life</a:t>
            </a:r>
            <a:r>
              <a:rPr lang="en-US" dirty="0" smtClean="0"/>
              <a:t>.(</a:t>
            </a:r>
            <a:r>
              <a:rPr lang="en-US" dirty="0"/>
              <a:t>World Food Summit, Rome, 1996)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9378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6" y="1910891"/>
            <a:ext cx="5016137" cy="4879643"/>
          </a:xfrm>
        </p:spPr>
      </p:pic>
    </p:spTree>
    <p:extLst>
      <p:ext uri="{BB962C8B-B14F-4D97-AF65-F5344CB8AC3E}">
        <p14:creationId xmlns:p14="http://schemas.microsoft.com/office/powerpoint/2010/main" val="296974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Cause of food shortage of India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•Improper methods of cultivation- not much use of</a:t>
            </a:r>
          </a:p>
          <a:p>
            <a:pPr marL="0" indent="0">
              <a:buNone/>
            </a:pPr>
            <a:r>
              <a:rPr lang="en-IN" dirty="0"/>
              <a:t>science and technology.</a:t>
            </a:r>
          </a:p>
          <a:p>
            <a:pPr marL="0" indent="0">
              <a:buNone/>
            </a:pPr>
            <a:r>
              <a:rPr lang="en-US" dirty="0"/>
              <a:t>•Poverty and ignorance of Indian formers-Not much</a:t>
            </a:r>
          </a:p>
          <a:p>
            <a:pPr marL="0" indent="0">
              <a:buNone/>
            </a:pPr>
            <a:r>
              <a:rPr lang="en-IN" dirty="0"/>
              <a:t>financial support to farmers</a:t>
            </a:r>
          </a:p>
          <a:p>
            <a:pPr marL="0" indent="0">
              <a:buNone/>
            </a:pPr>
            <a:r>
              <a:rPr lang="en-US" dirty="0"/>
              <a:t>•Wastage of food-in wrong process of cooking.</a:t>
            </a:r>
          </a:p>
          <a:p>
            <a:pPr marL="0" indent="0">
              <a:buNone/>
            </a:pPr>
            <a:r>
              <a:rPr lang="en-US" dirty="0"/>
              <a:t>•Ignorance of preserving method-Improper storage facility.</a:t>
            </a:r>
          </a:p>
          <a:p>
            <a:pPr marL="0" indent="0">
              <a:buNone/>
            </a:pPr>
            <a:r>
              <a:rPr lang="en-IN" dirty="0"/>
              <a:t>•Defective food habit</a:t>
            </a:r>
            <a:r>
              <a:rPr lang="en-IN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5733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•Dishonesty of dealers.</a:t>
            </a:r>
          </a:p>
          <a:p>
            <a:pPr marL="0" indent="0">
              <a:buNone/>
            </a:pPr>
            <a:r>
              <a:rPr lang="en-IN" dirty="0"/>
              <a:t>•Excessive growth of population.</a:t>
            </a:r>
          </a:p>
          <a:p>
            <a:pPr marL="0" indent="0">
              <a:buNone/>
            </a:pPr>
            <a:r>
              <a:rPr lang="en-US" dirty="0"/>
              <a:t>•Loss of fertility of soil by pollution</a:t>
            </a:r>
          </a:p>
          <a:p>
            <a:pPr marL="0" indent="0">
              <a:buNone/>
            </a:pPr>
            <a:r>
              <a:rPr lang="en-IN" dirty="0"/>
              <a:t>•Industrialization- Land loss</a:t>
            </a:r>
          </a:p>
          <a:p>
            <a:pPr marL="0" indent="0">
              <a:buNone/>
            </a:pPr>
            <a:r>
              <a:rPr lang="en-US" dirty="0"/>
              <a:t>•Least interest on Agriculture –new generation</a:t>
            </a:r>
          </a:p>
          <a:p>
            <a:pPr marL="0" indent="0">
              <a:buNone/>
            </a:pPr>
            <a:r>
              <a:rPr lang="en-IN" dirty="0"/>
              <a:t>•Climate change –Improper rain-Acid rain</a:t>
            </a:r>
          </a:p>
          <a:p>
            <a:pPr marL="0" indent="0">
              <a:buNone/>
            </a:pPr>
            <a:r>
              <a:rPr lang="en-US" dirty="0"/>
              <a:t>•Salinity in soil- soil pupation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2003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Stark Realties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INDIA has witnessed high economic growth in last one decade</a:t>
            </a:r>
          </a:p>
          <a:p>
            <a:pPr marL="0" indent="0">
              <a:buNone/>
            </a:pPr>
            <a:r>
              <a:rPr lang="en-US" dirty="0"/>
              <a:t>and high total production of food grains at the national level.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867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• </a:t>
            </a:r>
            <a:r>
              <a:rPr lang="en-US" dirty="0"/>
              <a:t>29% of the 872.9 million undernourished people (FAO)</a:t>
            </a:r>
          </a:p>
          <a:p>
            <a:pPr marL="0" indent="0">
              <a:buNone/>
            </a:pPr>
            <a:r>
              <a:rPr lang="en-US" dirty="0"/>
              <a:t>• 49% of the world’s underweight children (WHO)</a:t>
            </a:r>
          </a:p>
          <a:p>
            <a:pPr marL="0" indent="0">
              <a:buNone/>
            </a:pPr>
            <a:r>
              <a:rPr lang="en-US" dirty="0"/>
              <a:t>• 34% of the world’s stunted children (WHO)</a:t>
            </a:r>
          </a:p>
          <a:p>
            <a:pPr marL="0" indent="0">
              <a:buNone/>
            </a:pPr>
            <a:r>
              <a:rPr lang="en-US" dirty="0"/>
              <a:t>• Over 46% undernourished children (WHO)</a:t>
            </a:r>
          </a:p>
          <a:p>
            <a:pPr marL="0" indent="0">
              <a:buNone/>
            </a:pPr>
            <a:r>
              <a:rPr lang="en-US" dirty="0"/>
              <a:t>• India is ranked 67 way below neighboring countries like China,</a:t>
            </a:r>
          </a:p>
          <a:p>
            <a:pPr marL="0" indent="0">
              <a:buNone/>
            </a:pPr>
            <a:r>
              <a:rPr lang="en-US" dirty="0"/>
              <a:t>Nepal &amp; Pakistan, in 2011 Global Hunger Index by the </a:t>
            </a:r>
            <a:r>
              <a:rPr lang="en-US" dirty="0" err="1"/>
              <a:t>IFPRI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• As for child nutritional status &amp; child mortality rate, India is doing</a:t>
            </a:r>
          </a:p>
          <a:p>
            <a:pPr marL="0" indent="0">
              <a:buNone/>
            </a:pPr>
            <a:r>
              <a:rPr lang="en-US" dirty="0"/>
              <a:t>worse than some Sub-Saharan African Countries &amp; South Asian</a:t>
            </a:r>
          </a:p>
          <a:p>
            <a:pPr marL="0" indent="0">
              <a:buNone/>
            </a:pPr>
            <a:r>
              <a:rPr lang="en-IN" dirty="0" smtClean="0"/>
              <a:t>neighbours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91887" y="1214846"/>
            <a:ext cx="5003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BUT India has</a:t>
            </a:r>
          </a:p>
        </p:txBody>
      </p:sp>
    </p:spTree>
    <p:extLst>
      <p:ext uri="{BB962C8B-B14F-4D97-AF65-F5344CB8AC3E}">
        <p14:creationId xmlns:p14="http://schemas.microsoft.com/office/powerpoint/2010/main" val="3499183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we really food short 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900" dirty="0"/>
              <a:t>2nd largest arable land(184 million hectares) in the world.</a:t>
            </a:r>
          </a:p>
          <a:p>
            <a:r>
              <a:rPr lang="en-US" sz="2900" dirty="0"/>
              <a:t>Largest irrigated land(55 million hectares) in the world.</a:t>
            </a:r>
          </a:p>
          <a:p>
            <a:r>
              <a:rPr lang="en-IN" sz="2900" dirty="0"/>
              <a:t>Largest producer of :</a:t>
            </a:r>
          </a:p>
          <a:p>
            <a:pPr marL="0" indent="0">
              <a:buNone/>
            </a:pPr>
            <a:r>
              <a:rPr lang="en-IN" sz="2900" dirty="0"/>
              <a:t>Wheat(15% of global production)</a:t>
            </a:r>
          </a:p>
          <a:p>
            <a:pPr marL="0" indent="0">
              <a:buNone/>
            </a:pPr>
            <a:r>
              <a:rPr lang="en-IN" sz="2900" dirty="0"/>
              <a:t>Pulses(21% of global production)</a:t>
            </a:r>
          </a:p>
          <a:p>
            <a:pPr marL="0" indent="0">
              <a:buNone/>
            </a:pPr>
            <a:r>
              <a:rPr lang="en-IN" sz="2900" dirty="0"/>
              <a:t>Milk(90 million tones).</a:t>
            </a:r>
          </a:p>
          <a:p>
            <a:r>
              <a:rPr lang="en-US" sz="2900" dirty="0" smtClean="0"/>
              <a:t>Largest </a:t>
            </a:r>
            <a:r>
              <a:rPr lang="en-US" sz="2900" dirty="0"/>
              <a:t>producer and exporter of spices.</a:t>
            </a:r>
          </a:p>
          <a:p>
            <a:r>
              <a:rPr lang="en-US" sz="2900" dirty="0"/>
              <a:t>2nd largest producer of rice(22% of global rice production) and the </a:t>
            </a:r>
            <a:r>
              <a:rPr lang="en-US" sz="2900" dirty="0" smtClean="0"/>
              <a:t>largest producer </a:t>
            </a:r>
            <a:r>
              <a:rPr lang="en-US" sz="2900" dirty="0"/>
              <a:t>of </a:t>
            </a:r>
            <a:r>
              <a:rPr lang="en-US" sz="2900" dirty="0" smtClean="0"/>
              <a:t>world’s</a:t>
            </a:r>
          </a:p>
          <a:p>
            <a:pPr marL="0" indent="0">
              <a:buNone/>
            </a:pPr>
            <a:r>
              <a:rPr lang="en-US" sz="2900" dirty="0" smtClean="0"/>
              <a:t> </a:t>
            </a:r>
            <a:r>
              <a:rPr lang="en-US" sz="2900" dirty="0"/>
              <a:t>best BASMATI RICE.</a:t>
            </a:r>
          </a:p>
          <a:p>
            <a:r>
              <a:rPr lang="en-US" sz="2900" dirty="0" smtClean="0"/>
              <a:t>2nd </a:t>
            </a:r>
            <a:r>
              <a:rPr lang="en-US" sz="2900" dirty="0"/>
              <a:t>largest producer of fruits and vegetables.</a:t>
            </a:r>
          </a:p>
          <a:p>
            <a:pPr marL="0" indent="0" algn="r">
              <a:buNone/>
            </a:pPr>
            <a:r>
              <a:rPr lang="en-US" sz="1600" dirty="0"/>
              <a:t>source: </a:t>
            </a:r>
            <a:r>
              <a:rPr lang="en-US" sz="1600" dirty="0" err="1"/>
              <a:t>FICCI</a:t>
            </a:r>
            <a:r>
              <a:rPr lang="en-US" sz="1600" dirty="0"/>
              <a:t>, Ministry of Agriculture(2008)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24938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31" y="2131275"/>
            <a:ext cx="9182148" cy="4243399"/>
          </a:xfrm>
        </p:spPr>
      </p:pic>
    </p:spTree>
    <p:extLst>
      <p:ext uri="{BB962C8B-B14F-4D97-AF65-F5344CB8AC3E}">
        <p14:creationId xmlns:p14="http://schemas.microsoft.com/office/powerpoint/2010/main" val="2101056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solve the food problem of India: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of improved method of cultivation based on science </a:t>
            </a:r>
            <a:r>
              <a:rPr lang="en-US" dirty="0" smtClean="0"/>
              <a:t>and </a:t>
            </a:r>
            <a:r>
              <a:rPr lang="en-IN" dirty="0" smtClean="0"/>
              <a:t>technology.</a:t>
            </a:r>
          </a:p>
          <a:p>
            <a:pPr marL="0" indent="0">
              <a:buNone/>
            </a:pPr>
            <a:r>
              <a:rPr lang="en-US" dirty="0" smtClean="0"/>
              <a:t>• </a:t>
            </a:r>
            <a:r>
              <a:rPr lang="en-US" dirty="0"/>
              <a:t>Improvement of financial and educational status of the Indian</a:t>
            </a:r>
          </a:p>
          <a:p>
            <a:pPr marL="0" indent="0">
              <a:buNone/>
            </a:pPr>
            <a:r>
              <a:rPr lang="en-IN" dirty="0"/>
              <a:t>cultivators.</a:t>
            </a:r>
          </a:p>
          <a:p>
            <a:r>
              <a:rPr lang="en-US" dirty="0" smtClean="0"/>
              <a:t> </a:t>
            </a:r>
            <a:r>
              <a:rPr lang="en-US" dirty="0"/>
              <a:t>Attracting educated people to the profession of cultivation.</a:t>
            </a:r>
          </a:p>
          <a:p>
            <a:r>
              <a:rPr lang="en-US" dirty="0" smtClean="0"/>
              <a:t>Provision </a:t>
            </a:r>
            <a:r>
              <a:rPr lang="en-US" dirty="0"/>
              <a:t>of water-pipes, electricity, insecticides, fertilizer and</a:t>
            </a:r>
          </a:p>
          <a:p>
            <a:pPr marL="0" indent="0">
              <a:buNone/>
            </a:pPr>
            <a:r>
              <a:rPr lang="en-IN" dirty="0"/>
              <a:t>research work for agriculture</a:t>
            </a:r>
            <a:r>
              <a:rPr lang="en-IN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2549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To refrain from holding feast and picnics in order to check the</a:t>
            </a:r>
          </a:p>
          <a:p>
            <a:pPr marL="0" indent="0">
              <a:buNone/>
            </a:pPr>
            <a:r>
              <a:rPr lang="en-IN" dirty="0"/>
              <a:t>possible wastage of food.</a:t>
            </a:r>
          </a:p>
          <a:p>
            <a:r>
              <a:rPr lang="en-US" dirty="0" smtClean="0"/>
              <a:t>To </a:t>
            </a:r>
            <a:r>
              <a:rPr lang="en-US" dirty="0"/>
              <a:t>know the proper method of dressing and cooking in order to</a:t>
            </a:r>
          </a:p>
          <a:p>
            <a:pPr marL="0" indent="0">
              <a:buNone/>
            </a:pPr>
            <a:r>
              <a:rPr lang="en-US" dirty="0"/>
              <a:t>check the wastage of food.</a:t>
            </a:r>
          </a:p>
          <a:p>
            <a:r>
              <a:rPr lang="en-US" dirty="0" smtClean="0"/>
              <a:t>To </a:t>
            </a:r>
            <a:r>
              <a:rPr lang="en-US" dirty="0"/>
              <a:t>know the method of food preservation in order to save the</a:t>
            </a:r>
          </a:p>
          <a:p>
            <a:pPr marL="0" indent="0">
              <a:buNone/>
            </a:pPr>
            <a:r>
              <a:rPr lang="en-IN" dirty="0"/>
              <a:t>perishable foods from wastage.</a:t>
            </a:r>
          </a:p>
          <a:p>
            <a:r>
              <a:rPr lang="en-US" dirty="0" smtClean="0"/>
              <a:t> </a:t>
            </a:r>
            <a:r>
              <a:rPr lang="en-US" dirty="0"/>
              <a:t>Provision of cold storage in every village and refrigerator in every</a:t>
            </a:r>
          </a:p>
          <a:p>
            <a:pPr marL="0" indent="0">
              <a:buNone/>
            </a:pPr>
            <a:r>
              <a:rPr lang="en-IN" dirty="0"/>
              <a:t>household.</a:t>
            </a:r>
          </a:p>
          <a:p>
            <a:r>
              <a:rPr lang="en-US" dirty="0" smtClean="0"/>
              <a:t> </a:t>
            </a:r>
            <a:r>
              <a:rPr lang="en-US" dirty="0"/>
              <a:t>Changing food habit on everybody’s part.</a:t>
            </a:r>
          </a:p>
          <a:p>
            <a:r>
              <a:rPr lang="en-IN" dirty="0" smtClean="0"/>
              <a:t>Population control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3629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crisis</a:t>
            </a:r>
            <a:endParaRPr lang="en-IN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87" y="2235324"/>
            <a:ext cx="4851160" cy="3460082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65" y="2235324"/>
            <a:ext cx="4573535" cy="346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154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80" y="2050631"/>
            <a:ext cx="4300400" cy="4764011"/>
          </a:xfrm>
        </p:spPr>
      </p:pic>
    </p:spTree>
    <p:extLst>
      <p:ext uri="{BB962C8B-B14F-4D97-AF65-F5344CB8AC3E}">
        <p14:creationId xmlns:p14="http://schemas.microsoft.com/office/powerpoint/2010/main" val="29416804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Causes for water scarcity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Population growth-over population</a:t>
            </a:r>
          </a:p>
          <a:p>
            <a:r>
              <a:rPr lang="en-IN" dirty="0" smtClean="0"/>
              <a:t>Food production-Agricultural irrigation</a:t>
            </a:r>
            <a:endParaRPr lang="en-IN" dirty="0"/>
          </a:p>
          <a:p>
            <a:r>
              <a:rPr lang="en-IN" dirty="0" smtClean="0"/>
              <a:t>Climatic </a:t>
            </a:r>
            <a:r>
              <a:rPr lang="en-IN" dirty="0"/>
              <a:t>change and variability</a:t>
            </a:r>
          </a:p>
          <a:p>
            <a:r>
              <a:rPr lang="en-IN" dirty="0" smtClean="0"/>
              <a:t>Land </a:t>
            </a:r>
            <a:r>
              <a:rPr lang="en-IN" dirty="0"/>
              <a:t>use-industrialization</a:t>
            </a:r>
          </a:p>
          <a:p>
            <a:r>
              <a:rPr lang="en-IN" dirty="0" smtClean="0"/>
              <a:t>Water </a:t>
            </a:r>
            <a:r>
              <a:rPr lang="en-IN" dirty="0"/>
              <a:t>quality-pollution</a:t>
            </a:r>
          </a:p>
          <a:p>
            <a:r>
              <a:rPr lang="en-IN" dirty="0" smtClean="0"/>
              <a:t>Water </a:t>
            </a:r>
            <a:r>
              <a:rPr lang="en-IN" dirty="0"/>
              <a:t>demand-various purposes</a:t>
            </a:r>
          </a:p>
          <a:p>
            <a:r>
              <a:rPr lang="en-IN" dirty="0" smtClean="0"/>
              <a:t>Ground </a:t>
            </a:r>
            <a:r>
              <a:rPr lang="en-IN" dirty="0"/>
              <a:t>water </a:t>
            </a:r>
            <a:r>
              <a:rPr lang="en-IN" dirty="0" smtClean="0"/>
              <a:t>exploitation</a:t>
            </a:r>
          </a:p>
          <a:p>
            <a:pPr marL="0" indent="0">
              <a:buNone/>
            </a:pPr>
            <a:r>
              <a:rPr lang="en-IN" dirty="0" smtClean="0"/>
              <a:t>•  </a:t>
            </a:r>
            <a:r>
              <a:rPr lang="en-IN" dirty="0"/>
              <a:t>Wastage of water</a:t>
            </a:r>
          </a:p>
        </p:txBody>
      </p:sp>
    </p:spTree>
    <p:extLst>
      <p:ext uri="{BB962C8B-B14F-4D97-AF65-F5344CB8AC3E}">
        <p14:creationId xmlns:p14="http://schemas.microsoft.com/office/powerpoint/2010/main" val="19857011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out of every 4 deaths under the age of 5 </a:t>
            </a:r>
            <a:r>
              <a:rPr lang="en-US" dirty="0" smtClean="0"/>
              <a:t>worldwide is </a:t>
            </a:r>
            <a:r>
              <a:rPr lang="en-US" dirty="0"/>
              <a:t>due to a water-related disease.</a:t>
            </a:r>
          </a:p>
          <a:p>
            <a:r>
              <a:rPr lang="en-US" dirty="0" smtClean="0"/>
              <a:t>80</a:t>
            </a:r>
            <a:r>
              <a:rPr lang="en-US" dirty="0"/>
              <a:t>% of the Illness cause by unsafe water </a:t>
            </a:r>
            <a:r>
              <a:rPr lang="en-US" dirty="0" smtClean="0"/>
              <a:t>and </a:t>
            </a:r>
            <a:r>
              <a:rPr lang="en-IN" dirty="0" smtClean="0"/>
              <a:t>Sanitation </a:t>
            </a:r>
            <a:r>
              <a:rPr lang="en-IN" dirty="0"/>
              <a:t>condition in world</a:t>
            </a:r>
            <a:r>
              <a:rPr lang="en-IN" dirty="0" smtClean="0"/>
              <a:t>.</a:t>
            </a:r>
          </a:p>
          <a:p>
            <a:r>
              <a:rPr lang="en-US" dirty="0"/>
              <a:t>Every day in rural communities and poor </a:t>
            </a:r>
            <a:r>
              <a:rPr lang="en-US" dirty="0" smtClean="0"/>
              <a:t>urban </a:t>
            </a:r>
            <a:r>
              <a:rPr lang="en-US" dirty="0" err="1" smtClean="0"/>
              <a:t>centres</a:t>
            </a:r>
            <a:r>
              <a:rPr lang="en-US" dirty="0" smtClean="0"/>
              <a:t> </a:t>
            </a:r>
            <a:r>
              <a:rPr lang="en-US" dirty="0"/>
              <a:t>throughout sub-Saharan Africa, hundreds </a:t>
            </a:r>
            <a:r>
              <a:rPr lang="en-US" dirty="0" smtClean="0"/>
              <a:t>of millions </a:t>
            </a:r>
            <a:r>
              <a:rPr lang="en-US" dirty="0"/>
              <a:t>of people suffer from a lack of access </a:t>
            </a:r>
            <a:r>
              <a:rPr lang="en-US" dirty="0" smtClean="0"/>
              <a:t>to </a:t>
            </a:r>
            <a:r>
              <a:rPr lang="en-IN" dirty="0" smtClean="0"/>
              <a:t>clean</a:t>
            </a:r>
            <a:r>
              <a:rPr lang="en-IN" dirty="0"/>
              <a:t>, safe water.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778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Women </a:t>
            </a:r>
            <a:r>
              <a:rPr lang="en-US" dirty="0"/>
              <a:t>and girls especially bear the burden </a:t>
            </a:r>
            <a:r>
              <a:rPr lang="en-US" dirty="0" smtClean="0"/>
              <a:t>of walking </a:t>
            </a:r>
            <a:r>
              <a:rPr lang="en-US" dirty="0"/>
              <a:t>miles at a time to gather water from </a:t>
            </a:r>
            <a:r>
              <a:rPr lang="en-US" dirty="0" smtClean="0"/>
              <a:t>streams and </a:t>
            </a:r>
            <a:r>
              <a:rPr lang="en-US" dirty="0"/>
              <a:t>ponds - full of water-borne disease that is </a:t>
            </a:r>
            <a:r>
              <a:rPr lang="en-US" dirty="0" smtClean="0"/>
              <a:t>making them </a:t>
            </a:r>
            <a:r>
              <a:rPr lang="en-US" dirty="0"/>
              <a:t>and their families sick</a:t>
            </a:r>
            <a:r>
              <a:rPr lang="en-US" dirty="0" smtClean="0"/>
              <a:t>.</a:t>
            </a:r>
          </a:p>
          <a:p>
            <a:r>
              <a:rPr lang="en-US" dirty="0"/>
              <a:t>Freshwater fish are going extinct at five times the rate</a:t>
            </a:r>
          </a:p>
          <a:p>
            <a:pPr marL="0" indent="0">
              <a:buNone/>
            </a:pPr>
            <a:r>
              <a:rPr lang="en-IN" dirty="0"/>
              <a:t>of marine fish </a:t>
            </a:r>
            <a:r>
              <a:rPr lang="en-IN" dirty="0" smtClean="0"/>
              <a:t>species</a:t>
            </a:r>
          </a:p>
          <a:p>
            <a:r>
              <a:rPr lang="en-US" dirty="0"/>
              <a:t>In the last 100 years 50% of the </a:t>
            </a:r>
            <a:r>
              <a:rPr lang="en-US" dirty="0" smtClean="0"/>
              <a:t>world’s wetlands </a:t>
            </a:r>
            <a:r>
              <a:rPr lang="en-US" dirty="0"/>
              <a:t>have been lost to development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39168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Water Conservation Tips</a:t>
            </a:r>
            <a:br>
              <a:rPr lang="en-IN" b="1" dirty="0"/>
            </a:br>
            <a:r>
              <a:rPr lang="en-IN" b="1" dirty="0"/>
              <a:t>for Indoors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your parents know </a:t>
            </a:r>
            <a:r>
              <a:rPr lang="en-US" dirty="0" smtClean="0"/>
              <a:t>about </a:t>
            </a:r>
            <a:r>
              <a:rPr lang="en-IN" dirty="0" smtClean="0"/>
              <a:t>leaks </a:t>
            </a:r>
            <a:r>
              <a:rPr lang="en-IN" dirty="0"/>
              <a:t>in your house</a:t>
            </a:r>
          </a:p>
          <a:p>
            <a:r>
              <a:rPr lang="en-IN" dirty="0"/>
              <a:t>– Leaks are easily </a:t>
            </a:r>
            <a:r>
              <a:rPr lang="en-IN" dirty="0" smtClean="0"/>
              <a:t>fixable and</a:t>
            </a:r>
            <a:r>
              <a:rPr lang="en-US" dirty="0" smtClean="0"/>
              <a:t> </a:t>
            </a:r>
            <a:r>
              <a:rPr lang="en-US" dirty="0"/>
              <a:t>save you water and money</a:t>
            </a:r>
          </a:p>
          <a:p>
            <a:r>
              <a:rPr lang="en-US" dirty="0" smtClean="0"/>
              <a:t>Tell </a:t>
            </a:r>
            <a:r>
              <a:rPr lang="en-US" dirty="0"/>
              <a:t>your parents about </a:t>
            </a:r>
            <a:r>
              <a:rPr lang="en-US" dirty="0" smtClean="0"/>
              <a:t>high efficiency</a:t>
            </a:r>
            <a:r>
              <a:rPr lang="en-US" dirty="0"/>
              <a:t> </a:t>
            </a:r>
            <a:r>
              <a:rPr lang="en-IN" dirty="0" err="1" smtClean="0"/>
              <a:t>washers,faucets</a:t>
            </a:r>
            <a:r>
              <a:rPr lang="en-IN" dirty="0"/>
              <a:t>, and toilets</a:t>
            </a:r>
          </a:p>
          <a:p>
            <a:r>
              <a:rPr lang="en-IN" dirty="0" smtClean="0"/>
              <a:t>Run </a:t>
            </a:r>
            <a:r>
              <a:rPr lang="en-IN" dirty="0"/>
              <a:t>your dishwasher </a:t>
            </a:r>
            <a:r>
              <a:rPr lang="en-IN" dirty="0" smtClean="0"/>
              <a:t>or </a:t>
            </a:r>
            <a:r>
              <a:rPr lang="en-US" dirty="0" smtClean="0"/>
              <a:t>washing </a:t>
            </a:r>
            <a:r>
              <a:rPr lang="en-US" dirty="0"/>
              <a:t>machine only with </a:t>
            </a:r>
            <a:r>
              <a:rPr lang="en-US" dirty="0" smtClean="0"/>
              <a:t>full </a:t>
            </a:r>
            <a:r>
              <a:rPr lang="en-IN" dirty="0" smtClean="0"/>
              <a:t>loads</a:t>
            </a:r>
            <a:endParaRPr lang="en-IN" dirty="0"/>
          </a:p>
          <a:p>
            <a:r>
              <a:rPr lang="en-US" dirty="0" smtClean="0"/>
              <a:t>Turn </a:t>
            </a:r>
            <a:r>
              <a:rPr lang="en-US" dirty="0"/>
              <a:t>off the faucet </a:t>
            </a:r>
            <a:r>
              <a:rPr lang="en-US" dirty="0" smtClean="0"/>
              <a:t>when </a:t>
            </a:r>
            <a:r>
              <a:rPr lang="en-IN" dirty="0" smtClean="0"/>
              <a:t>brushing </a:t>
            </a:r>
            <a:r>
              <a:rPr lang="en-IN" dirty="0"/>
              <a:t>or shaving</a:t>
            </a:r>
          </a:p>
          <a:p>
            <a:r>
              <a:rPr lang="en-IN" dirty="0" smtClean="0"/>
              <a:t>Take </a:t>
            </a:r>
            <a:r>
              <a:rPr lang="en-IN" dirty="0"/>
              <a:t>shorter showers</a:t>
            </a:r>
          </a:p>
        </p:txBody>
      </p:sp>
    </p:spTree>
    <p:extLst>
      <p:ext uri="{BB962C8B-B14F-4D97-AF65-F5344CB8AC3E}">
        <p14:creationId xmlns:p14="http://schemas.microsoft.com/office/powerpoint/2010/main" val="32000348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067" y="653144"/>
            <a:ext cx="5912904" cy="6237330"/>
          </a:xfrm>
        </p:spPr>
      </p:pic>
    </p:spTree>
    <p:extLst>
      <p:ext uri="{BB962C8B-B14F-4D97-AF65-F5344CB8AC3E}">
        <p14:creationId xmlns:p14="http://schemas.microsoft.com/office/powerpoint/2010/main" val="510378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82" y="249987"/>
            <a:ext cx="8645364" cy="6528819"/>
          </a:xfrm>
        </p:spPr>
      </p:pic>
    </p:spTree>
    <p:extLst>
      <p:ext uri="{BB962C8B-B14F-4D97-AF65-F5344CB8AC3E}">
        <p14:creationId xmlns:p14="http://schemas.microsoft.com/office/powerpoint/2010/main" val="3652598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</a:t>
            </a:r>
            <a:endParaRPr lang="en-IN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89" y="2073870"/>
            <a:ext cx="7223760" cy="4710383"/>
          </a:xfrm>
        </p:spPr>
      </p:pic>
    </p:spTree>
    <p:extLst>
      <p:ext uri="{BB962C8B-B14F-4D97-AF65-F5344CB8AC3E}">
        <p14:creationId xmlns:p14="http://schemas.microsoft.com/office/powerpoint/2010/main" val="334106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of environment</a:t>
            </a:r>
            <a:endParaRPr lang="en-IN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15" y="1931217"/>
            <a:ext cx="8334102" cy="4536283"/>
          </a:xfrm>
        </p:spPr>
      </p:pic>
    </p:spTree>
    <p:extLst>
      <p:ext uri="{BB962C8B-B14F-4D97-AF65-F5344CB8AC3E}">
        <p14:creationId xmlns:p14="http://schemas.microsoft.com/office/powerpoint/2010/main" val="3299316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hlinkClick r:id="rId2" tooltip="objective of this course"/>
              </a:rPr>
              <a:t>Objective of this Course</a:t>
            </a:r>
            <a:endParaRPr lang="en-IN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 </a:t>
            </a:r>
            <a:r>
              <a:rPr lang="en-US" sz="3200" dirty="0"/>
              <a:t>• Develop CONCERN for our </a:t>
            </a:r>
            <a:r>
              <a:rPr lang="en-US" sz="3200" dirty="0" smtClean="0"/>
              <a:t>own environment.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 </a:t>
            </a:r>
            <a:r>
              <a:rPr lang="en-US" sz="3200" dirty="0"/>
              <a:t>• The concern leads us to ACT at your own level to protect the environment we all live in.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423109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linkClick r:id="rId2" tooltip="the three reasons for studying the state of the environment"/>
              </a:rPr>
              <a:t>The three reasons for studying the state of the environment</a:t>
            </a:r>
            <a:r>
              <a:rPr lang="en-US" dirty="0"/>
              <a:t> 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• </a:t>
            </a:r>
            <a:r>
              <a:rPr lang="en-US" sz="2800" dirty="0"/>
              <a:t>There is the need for information - the need to use resources more equitably. </a:t>
            </a: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• </a:t>
            </a:r>
            <a:r>
              <a:rPr lang="en-US" sz="2800" dirty="0"/>
              <a:t>There is a need to change the way - based on observation and self learning. </a:t>
            </a: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• </a:t>
            </a:r>
            <a:r>
              <a:rPr lang="en-US" sz="2800" dirty="0"/>
              <a:t>pro-environmental action - including activities we can do in our daily life to protect it.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1388445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1852</TotalTime>
  <Words>903</Words>
  <Application>Microsoft Office PowerPoint</Application>
  <PresentationFormat>Widescreen</PresentationFormat>
  <Paragraphs>127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Algerian</vt:lpstr>
      <vt:lpstr>Arial</vt:lpstr>
      <vt:lpstr>Trebuchet MS</vt:lpstr>
      <vt:lpstr>Berlin</vt:lpstr>
      <vt:lpstr>Environmental Studies</vt:lpstr>
      <vt:lpstr>Definition</vt:lpstr>
      <vt:lpstr>PowerPoint Presentation</vt:lpstr>
      <vt:lpstr>PowerPoint Presentation</vt:lpstr>
      <vt:lpstr>PowerPoint Presentation</vt:lpstr>
      <vt:lpstr>Environment</vt:lpstr>
      <vt:lpstr>Elements of environment</vt:lpstr>
      <vt:lpstr>Objective of this Course</vt:lpstr>
      <vt:lpstr>The three reasons for studying the state of the environment </vt:lpstr>
      <vt:lpstr>WHY WE HAVE TO STUDY A COURSE ‘ENVIRONMENTAL STUDIES’ ??? </vt:lpstr>
      <vt:lpstr>PowerPoint Presentation</vt:lpstr>
      <vt:lpstr>2.We are Victims of our own acts </vt:lpstr>
      <vt:lpstr>3. You are going to be Modern day Professionals</vt:lpstr>
      <vt:lpstr>What do You Mean by this ? In what way we are responsible ? </vt:lpstr>
      <vt:lpstr>PowerPoint Presentation</vt:lpstr>
      <vt:lpstr>PowerPoint Presentation</vt:lpstr>
      <vt:lpstr>WHY SHOULD WE TEACH !</vt:lpstr>
      <vt:lpstr>No Water? Drink Thanda!Case Study of Plachimada</vt:lpstr>
      <vt:lpstr>PowerPoint Presentation</vt:lpstr>
      <vt:lpstr>Importance of EVS</vt:lpstr>
      <vt:lpstr>Current Environmental Problems</vt:lpstr>
      <vt:lpstr>Global warming</vt:lpstr>
      <vt:lpstr>PowerPoint Presentation</vt:lpstr>
      <vt:lpstr>Natural Resource Depletion</vt:lpstr>
      <vt:lpstr>Improper Waste Disposal</vt:lpstr>
      <vt:lpstr>Climate change (1. Natural Causes)</vt:lpstr>
      <vt:lpstr>2. HUMAN CAUSES (Anthropogenic or Man-made causes)</vt:lpstr>
      <vt:lpstr>PowerPoint Presentation</vt:lpstr>
      <vt:lpstr>Effects of climate change</vt:lpstr>
      <vt:lpstr>2.Heavy rain fall across the globe</vt:lpstr>
      <vt:lpstr>PowerPoint Presentation</vt:lpstr>
      <vt:lpstr>Extinct organism of India</vt:lpstr>
      <vt:lpstr>National Environmental Problems</vt:lpstr>
      <vt:lpstr>PowerPoint Presentation</vt:lpstr>
      <vt:lpstr>Cause of food shortage of India</vt:lpstr>
      <vt:lpstr>PowerPoint Presentation</vt:lpstr>
      <vt:lpstr>Stark Realties</vt:lpstr>
      <vt:lpstr>PowerPoint Presentation</vt:lpstr>
      <vt:lpstr>Are we really food short ?</vt:lpstr>
      <vt:lpstr>How to solve the food problem of India:</vt:lpstr>
      <vt:lpstr>PowerPoint Presentation</vt:lpstr>
      <vt:lpstr>Water crisis</vt:lpstr>
      <vt:lpstr>PowerPoint Presentation</vt:lpstr>
      <vt:lpstr>Causes for water scarcity</vt:lpstr>
      <vt:lpstr>Effects</vt:lpstr>
      <vt:lpstr>PowerPoint Presentation</vt:lpstr>
      <vt:lpstr>Water Conservation Tips for Indoors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Studies</dc:title>
  <dc:creator>OM</dc:creator>
  <cp:lastModifiedBy>Rama Sharma</cp:lastModifiedBy>
  <cp:revision>62</cp:revision>
  <dcterms:created xsi:type="dcterms:W3CDTF">2021-01-24T16:32:44Z</dcterms:created>
  <dcterms:modified xsi:type="dcterms:W3CDTF">2021-02-01T03:32:43Z</dcterms:modified>
</cp:coreProperties>
</file>